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4" r:id="rId5"/>
    <p:sldId id="270" r:id="rId6"/>
    <p:sldId id="266" r:id="rId7"/>
    <p:sldId id="260" r:id="rId8"/>
    <p:sldId id="261" r:id="rId9"/>
    <p:sldId id="273" r:id="rId10"/>
    <p:sldId id="272" r:id="rId11"/>
    <p:sldId id="262" r:id="rId12"/>
    <p:sldId id="267" r:id="rId13"/>
    <p:sldId id="263" r:id="rId14"/>
    <p:sldId id="268" r:id="rId15"/>
    <p:sldId id="26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o Schmidt" initials="SS" lastIdx="1" clrIdx="0">
    <p:extLst>
      <p:ext uri="{19B8F6BF-5375-455C-9EA6-DF929625EA0E}">
        <p15:presenceInfo xmlns:p15="http://schemas.microsoft.com/office/powerpoint/2012/main" userId="a28153d0054adbd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4660"/>
  </p:normalViewPr>
  <p:slideViewPr>
    <p:cSldViewPr snapToGrid="0">
      <p:cViewPr varScale="1">
        <p:scale>
          <a:sx n="64" d="100"/>
          <a:sy n="64" d="100"/>
        </p:scale>
        <p:origin x="36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de-DE"/>
              <a:t>Mastertitelformat bearbeiten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8D07B2BE-780C-4497-A3A0-0D93F1F5A90A}" type="datetimeFigureOut">
              <a:rPr lang="de-DE" smtClean="0"/>
              <a:t>25.11.2024</a:t>
            </a:fld>
            <a:endParaRPr lang="de-DE"/>
          </a:p>
        </p:txBody>
      </p:sp>
      <p:sp>
        <p:nvSpPr>
          <p:cNvPr id="5" name="Footer Placeholder 4"/>
          <p:cNvSpPr>
            <a:spLocks noGrp="1"/>
          </p:cNvSpPr>
          <p:nvPr>
            <p:ph type="ftr" sz="quarter" idx="11"/>
          </p:nvPr>
        </p:nvSpPr>
        <p:spPr>
          <a:xfrm>
            <a:off x="1876424" y="5410201"/>
            <a:ext cx="5124886" cy="365125"/>
          </a:xfrm>
        </p:spPr>
        <p:txBody>
          <a:bodyPr/>
          <a:lstStyle/>
          <a:p>
            <a:endParaRPr lang="de-DE"/>
          </a:p>
        </p:txBody>
      </p:sp>
      <p:sp>
        <p:nvSpPr>
          <p:cNvPr id="6" name="Slide Number Placeholder 5"/>
          <p:cNvSpPr>
            <a:spLocks noGrp="1"/>
          </p:cNvSpPr>
          <p:nvPr>
            <p:ph type="sldNum" sz="quarter" idx="12"/>
          </p:nvPr>
        </p:nvSpPr>
        <p:spPr>
          <a:xfrm>
            <a:off x="9896911" y="5410199"/>
            <a:ext cx="771089" cy="365125"/>
          </a:xfrm>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3362994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de-DE"/>
              <a:t>Bild durch Klicken auf Symbol hinzufügen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8D07B2BE-780C-4497-A3A0-0D93F1F5A90A}" type="datetimeFigureOut">
              <a:rPr lang="de-DE" smtClean="0"/>
              <a:t>25.11.2024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3049351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de-DE"/>
              <a:t>Mastertitelformat bearbeiten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8D07B2BE-780C-4497-A3A0-0D93F1F5A90A}" type="datetimeFigureOut">
              <a:rPr lang="de-DE" smtClean="0"/>
              <a:t>25.11.2024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824465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de-DE"/>
              <a:t>Mastertitelformat bearbeiten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8D07B2BE-780C-4497-A3A0-0D93F1F5A90A}" type="datetimeFigureOut">
              <a:rPr lang="de-DE" smtClean="0"/>
              <a:t>25.11.2024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FBAC12-6DCC-49D4-9C3D-122D4929E1DE}" type="slidenum">
              <a:rPr lang="de-DE" smtClean="0"/>
              <a:t>‹Nr.›</a:t>
            </a:fld>
            <a:endParaRPr lang="de-DE"/>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76460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de-DE"/>
              <a:t>Mastertitelformat bearbeiten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8D07B2BE-780C-4497-A3A0-0D93F1F5A90A}" type="datetimeFigureOut">
              <a:rPr lang="de-DE" smtClean="0"/>
              <a:t>25.11.2024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2530749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palte">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de-DE"/>
              <a:t>Mastertitelformat bearbeiten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3" name="Date Placeholder 2"/>
          <p:cNvSpPr>
            <a:spLocks noGrp="1"/>
          </p:cNvSpPr>
          <p:nvPr>
            <p:ph type="dt" sz="half" idx="10"/>
          </p:nvPr>
        </p:nvSpPr>
        <p:spPr/>
        <p:txBody>
          <a:bodyPr/>
          <a:lstStyle/>
          <a:p>
            <a:fld id="{8D07B2BE-780C-4497-A3A0-0D93F1F5A90A}" type="datetimeFigureOut">
              <a:rPr lang="de-DE" smtClean="0"/>
              <a:t>25.11.2024</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34686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spalt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de-DE"/>
              <a:t>Mastertitelformat bearbeiten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de-DE"/>
              <a:t>Bild durch Klicken auf Symbol hinzufügen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de-DE"/>
              <a:t>Bild durch Klicken auf Symbol hinzufügen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de-DE"/>
              <a:t>Bild durch Klicken auf Symbol hinzufügen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3" name="Date Placeholder 2"/>
          <p:cNvSpPr>
            <a:spLocks noGrp="1"/>
          </p:cNvSpPr>
          <p:nvPr>
            <p:ph type="dt" sz="half" idx="10"/>
          </p:nvPr>
        </p:nvSpPr>
        <p:spPr/>
        <p:txBody>
          <a:bodyPr/>
          <a:lstStyle/>
          <a:p>
            <a:fld id="{8D07B2BE-780C-4497-A3A0-0D93F1F5A90A}" type="datetimeFigureOut">
              <a:rPr lang="de-DE" smtClean="0"/>
              <a:t>25.11.2024</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849843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D07B2BE-780C-4497-A3A0-0D93F1F5A90A}" type="datetimeFigureOut">
              <a:rPr lang="de-DE" smtClean="0"/>
              <a:t>25.11.2024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2071837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D07B2BE-780C-4497-A3A0-0D93F1F5A90A}" type="datetimeFigureOut">
              <a:rPr lang="de-DE" smtClean="0"/>
              <a:t>25.11.2024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1420912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D07B2BE-780C-4497-A3A0-0D93F1F5A90A}" type="datetimeFigureOut">
              <a:rPr lang="de-DE" smtClean="0"/>
              <a:t>25.11.2024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2991472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de-DE"/>
              <a:t>Mastertitelformat bearbeiten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8D07B2BE-780C-4497-A3A0-0D93F1F5A90A}" type="datetimeFigureOut">
              <a:rPr lang="de-DE" smtClean="0"/>
              <a:t>25.11.2024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1492285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8D07B2BE-780C-4497-A3A0-0D93F1F5A90A}" type="datetimeFigureOut">
              <a:rPr lang="de-DE" smtClean="0"/>
              <a:t>25.11.2024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3091903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de-DE"/>
              <a:t>Mastertitelformat bearbeiten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141410" y="3073397"/>
            <a:ext cx="4878391" cy="271780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3073397"/>
            <a:ext cx="4875210" cy="271780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8D07B2BE-780C-4497-A3A0-0D93F1F5A90A}" type="datetimeFigureOut">
              <a:rPr lang="de-DE" smtClean="0"/>
              <a:t>25.11.2024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2049198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8D07B2BE-780C-4497-A3A0-0D93F1F5A90A}" type="datetimeFigureOut">
              <a:rPr lang="de-DE" smtClean="0"/>
              <a:t>25.11.2024</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2455629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07B2BE-780C-4497-A3A0-0D93F1F5A90A}" type="datetimeFigureOut">
              <a:rPr lang="de-DE" smtClean="0"/>
              <a:t>25.11.2024</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3240014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8D07B2BE-780C-4497-A3A0-0D93F1F5A90A}" type="datetimeFigureOut">
              <a:rPr lang="de-DE" smtClean="0"/>
              <a:t>25.11.2024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79488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8D07B2BE-780C-4497-A3A0-0D93F1F5A90A}" type="datetimeFigureOut">
              <a:rPr lang="de-DE" smtClean="0"/>
              <a:t>25.11.2024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FBAC12-6DCC-49D4-9C3D-122D4929E1DE}" type="slidenum">
              <a:rPr lang="de-DE" smtClean="0"/>
              <a:t>‹Nr.›</a:t>
            </a:fld>
            <a:endParaRPr lang="de-DE"/>
          </a:p>
        </p:txBody>
      </p:sp>
    </p:spTree>
    <p:extLst>
      <p:ext uri="{BB962C8B-B14F-4D97-AF65-F5344CB8AC3E}">
        <p14:creationId xmlns:p14="http://schemas.microsoft.com/office/powerpoint/2010/main" val="2031932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D07B2BE-780C-4497-A3A0-0D93F1F5A90A}" type="datetimeFigureOut">
              <a:rPr lang="de-DE" smtClean="0"/>
              <a:t>25.11.2024</a:t>
            </a:fld>
            <a:endParaRPr lang="de-DE"/>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7FBAC12-6DCC-49D4-9C3D-122D4929E1DE}" type="slidenum">
              <a:rPr lang="de-DE" smtClean="0"/>
              <a:t>‹Nr.›</a:t>
            </a:fld>
            <a:endParaRPr lang="de-DE"/>
          </a:p>
        </p:txBody>
      </p:sp>
    </p:spTree>
    <p:extLst>
      <p:ext uri="{BB962C8B-B14F-4D97-AF65-F5344CB8AC3E}">
        <p14:creationId xmlns:p14="http://schemas.microsoft.com/office/powerpoint/2010/main" val="240410029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inkedin.com/in/sandro-schmidt-b0ba23224/?lipi=urn%3Ali%3Apage%3Ad_flagship3_feed%3BBl6bBrliQTCqovPfAEg2EQ%3D%3D" TargetMode="External"/><Relationship Id="rId2" Type="http://schemas.openxmlformats.org/officeDocument/2006/relationships/hyperlink" Target="https://www.xing.com/profile/Sandro_Schmidt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bsi.bund.de/DE/Themen/Verbraucherinnen-und-Verbraucher/Informationen-und-Empfehlungen/Cyber-Sicherheitsempfehlungen/Accountschutz/Sichere-Passwoerter-erstellen/sichere-passwoerter-erstellen_node.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shop.reiner-sct.com/authenticator/reiner-sct-authenticator"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D64964-A4C1-E580-3B4F-7E6D7B2D6607}"/>
              </a:ext>
            </a:extLst>
          </p:cNvPr>
          <p:cNvSpPr>
            <a:spLocks noGrp="1"/>
          </p:cNvSpPr>
          <p:nvPr>
            <p:ph type="ctrTitle"/>
          </p:nvPr>
        </p:nvSpPr>
        <p:spPr/>
        <p:txBody>
          <a:bodyPr>
            <a:normAutofit/>
          </a:bodyPr>
          <a:lstStyle/>
          <a:p>
            <a:r>
              <a:rPr lang="de-DE" dirty="0"/>
              <a:t>Basiskompetenzen</a:t>
            </a:r>
            <a:br>
              <a:rPr lang="de-DE" dirty="0"/>
            </a:br>
            <a:r>
              <a:rPr lang="de-DE" dirty="0"/>
              <a:t>IT-Sicherheit</a:t>
            </a:r>
          </a:p>
        </p:txBody>
      </p:sp>
      <p:sp>
        <p:nvSpPr>
          <p:cNvPr id="3" name="Untertitel 2">
            <a:extLst>
              <a:ext uri="{FF2B5EF4-FFF2-40B4-BE49-F238E27FC236}">
                <a16:creationId xmlns:a16="http://schemas.microsoft.com/office/drawing/2014/main" id="{C1E33BC1-FD73-78F6-5528-143A5E6113A6}"/>
              </a:ext>
            </a:extLst>
          </p:cNvPr>
          <p:cNvSpPr>
            <a:spLocks noGrp="1"/>
          </p:cNvSpPr>
          <p:nvPr>
            <p:ph type="subTitle" idx="1"/>
          </p:nvPr>
        </p:nvSpPr>
        <p:spPr/>
        <p:txBody>
          <a:bodyPr/>
          <a:lstStyle/>
          <a:p>
            <a:r>
              <a:rPr lang="de-DE" dirty="0"/>
              <a:t>Sicher am digitalen Arbeitsplatz</a:t>
            </a:r>
          </a:p>
        </p:txBody>
      </p:sp>
    </p:spTree>
    <p:extLst>
      <p:ext uri="{BB962C8B-B14F-4D97-AF65-F5344CB8AC3E}">
        <p14:creationId xmlns:p14="http://schemas.microsoft.com/office/powerpoint/2010/main" val="2206008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01B734-5462-62D3-0BD1-43593E7F9346}"/>
              </a:ext>
            </a:extLst>
          </p:cNvPr>
          <p:cNvSpPr>
            <a:spLocks noGrp="1"/>
          </p:cNvSpPr>
          <p:nvPr>
            <p:ph type="title"/>
          </p:nvPr>
        </p:nvSpPr>
        <p:spPr/>
        <p:txBody>
          <a:bodyPr/>
          <a:lstStyle/>
          <a:p>
            <a:r>
              <a:rPr lang="de-DE" dirty="0" err="1"/>
              <a:t>Pishing</a:t>
            </a:r>
            <a:r>
              <a:rPr lang="de-DE" dirty="0"/>
              <a:t>(Mails) erkennen</a:t>
            </a:r>
          </a:p>
        </p:txBody>
      </p:sp>
      <p:pic>
        <p:nvPicPr>
          <p:cNvPr id="5" name="Inhaltsplatzhalter 4" descr="Ein Bild, das Text, Screenshot, Schrift enthält.&#10;&#10;Automatisch generierte Beschreibung">
            <a:extLst>
              <a:ext uri="{FF2B5EF4-FFF2-40B4-BE49-F238E27FC236}">
                <a16:creationId xmlns:a16="http://schemas.microsoft.com/office/drawing/2014/main" id="{3F7CAE8D-60E0-A591-EC2F-5D45B89F0B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06050" y="2249488"/>
            <a:ext cx="3376725" cy="3541712"/>
          </a:xfrm>
        </p:spPr>
      </p:pic>
      <p:sp>
        <p:nvSpPr>
          <p:cNvPr id="6" name="Sprechblase: rechteckig mit abgerundeten Ecken 5">
            <a:extLst>
              <a:ext uri="{FF2B5EF4-FFF2-40B4-BE49-F238E27FC236}">
                <a16:creationId xmlns:a16="http://schemas.microsoft.com/office/drawing/2014/main" id="{1AE91C34-E598-4175-0982-2658AC7B5A29}"/>
              </a:ext>
            </a:extLst>
          </p:cNvPr>
          <p:cNvSpPr/>
          <p:nvPr/>
        </p:nvSpPr>
        <p:spPr>
          <a:xfrm>
            <a:off x="7995920" y="2382520"/>
            <a:ext cx="3376725" cy="1879600"/>
          </a:xfrm>
          <a:prstGeom prst="wedgeRoundRectCallout">
            <a:avLst>
              <a:gd name="adj1" fmla="val -120942"/>
              <a:gd name="adj2" fmla="val 69527"/>
              <a:gd name="adj3" fmla="val 1666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r>
              <a:rPr lang="de-DE" dirty="0"/>
              <a:t>Führt man die Maus nur auf den Link (ohne Klick) verrät das Mailprogramm als Adresse http://bit.ly/2HL0l6m</a:t>
            </a:r>
          </a:p>
        </p:txBody>
      </p:sp>
      <p:sp>
        <p:nvSpPr>
          <p:cNvPr id="7" name="Sprechblase: rechteckig mit abgerundeten Ecken 7">
            <a:extLst>
              <a:ext uri="{FF2B5EF4-FFF2-40B4-BE49-F238E27FC236}">
                <a16:creationId xmlns:a16="http://schemas.microsoft.com/office/drawing/2014/main" id="{1FA728E0-78C1-C515-7997-CCBAE94D2024}"/>
              </a:ext>
            </a:extLst>
          </p:cNvPr>
          <p:cNvSpPr/>
          <p:nvPr/>
        </p:nvSpPr>
        <p:spPr>
          <a:xfrm>
            <a:off x="147021" y="2097088"/>
            <a:ext cx="3942080" cy="3541712"/>
          </a:xfrm>
          <a:prstGeom prst="wedgeRoundRectCallout">
            <a:avLst>
              <a:gd name="adj1" fmla="val 57260"/>
              <a:gd name="adj2" fmla="val -21552"/>
              <a:gd name="adj3" fmla="val 1666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r>
              <a:rPr lang="de-DE" sz="2400" dirty="0"/>
              <a:t>Ein Doppelklick auf eine Mail verrät, woher sie eigentlich kommt. Hier suggeriert die Mail, dass sie von der Sparkasse kommt, aber im Header stehen kryptisch anmutende Namen.</a:t>
            </a:r>
          </a:p>
        </p:txBody>
      </p:sp>
    </p:spTree>
    <p:extLst>
      <p:ext uri="{BB962C8B-B14F-4D97-AF65-F5344CB8AC3E}">
        <p14:creationId xmlns:p14="http://schemas.microsoft.com/office/powerpoint/2010/main" val="1361883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C9C16B-BDE7-5C14-8C9F-661752585A53}"/>
              </a:ext>
            </a:extLst>
          </p:cNvPr>
          <p:cNvSpPr>
            <a:spLocks noGrp="1"/>
          </p:cNvSpPr>
          <p:nvPr>
            <p:ph type="title"/>
          </p:nvPr>
        </p:nvSpPr>
        <p:spPr/>
        <p:txBody>
          <a:bodyPr/>
          <a:lstStyle/>
          <a:p>
            <a:r>
              <a:rPr lang="de-DE" sz="3600" dirty="0">
                <a:effectLst/>
                <a:latin typeface="Calibri" panose="020F0502020204030204" pitchFamily="34" charset="0"/>
                <a:ea typeface="Calibri" panose="020F0502020204030204" pitchFamily="34" charset="0"/>
              </a:rPr>
              <a:t>Word- und Excel- Dateien mit einem Passwort sichern</a:t>
            </a:r>
            <a:endParaRPr lang="de-DE" dirty="0"/>
          </a:p>
        </p:txBody>
      </p:sp>
      <p:sp>
        <p:nvSpPr>
          <p:cNvPr id="3" name="Inhaltsplatzhalter 2">
            <a:extLst>
              <a:ext uri="{FF2B5EF4-FFF2-40B4-BE49-F238E27FC236}">
                <a16:creationId xmlns:a16="http://schemas.microsoft.com/office/drawing/2014/main" id="{209E2EFA-BC47-58AD-E5FB-D1F4C08CECDA}"/>
              </a:ext>
            </a:extLst>
          </p:cNvPr>
          <p:cNvSpPr>
            <a:spLocks noGrp="1"/>
          </p:cNvSpPr>
          <p:nvPr>
            <p:ph idx="1"/>
          </p:nvPr>
        </p:nvSpPr>
        <p:spPr/>
        <p:txBody>
          <a:bodyPr/>
          <a:lstStyle/>
          <a:p>
            <a:r>
              <a:rPr lang="de-DE" dirty="0"/>
              <a:t>Achtung: Unterschied ob Leseschutz (ich kann das Dokument ohne Passwort nicht öffnen) und Bearbeitungsschutz/ausgeblendete Zellen und Formeln (ich kann das Dokument lesen, aber nur eigeschränkt bearbeiten)</a:t>
            </a:r>
          </a:p>
          <a:p>
            <a:r>
              <a:rPr lang="de-DE" dirty="0"/>
              <a:t>DEMO</a:t>
            </a:r>
          </a:p>
        </p:txBody>
      </p:sp>
    </p:spTree>
    <p:extLst>
      <p:ext uri="{BB962C8B-B14F-4D97-AF65-F5344CB8AC3E}">
        <p14:creationId xmlns:p14="http://schemas.microsoft.com/office/powerpoint/2010/main" val="1842270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C9C16B-BDE7-5C14-8C9F-661752585A53}"/>
              </a:ext>
            </a:extLst>
          </p:cNvPr>
          <p:cNvSpPr>
            <a:spLocks noGrp="1"/>
          </p:cNvSpPr>
          <p:nvPr>
            <p:ph type="title"/>
          </p:nvPr>
        </p:nvSpPr>
        <p:spPr/>
        <p:txBody>
          <a:bodyPr/>
          <a:lstStyle/>
          <a:p>
            <a:r>
              <a:rPr lang="de-DE" sz="3600" dirty="0">
                <a:effectLst/>
                <a:latin typeface="Calibri" panose="020F0502020204030204" pitchFamily="34" charset="0"/>
                <a:ea typeface="Calibri" panose="020F0502020204030204" pitchFamily="34" charset="0"/>
              </a:rPr>
              <a:t>Word- und Excel- Dateien mit einem Passwort sichern</a:t>
            </a:r>
            <a:endParaRPr lang="de-DE" dirty="0"/>
          </a:p>
        </p:txBody>
      </p:sp>
      <p:sp>
        <p:nvSpPr>
          <p:cNvPr id="3" name="Inhaltsplatzhalter 2">
            <a:extLst>
              <a:ext uri="{FF2B5EF4-FFF2-40B4-BE49-F238E27FC236}">
                <a16:creationId xmlns:a16="http://schemas.microsoft.com/office/drawing/2014/main" id="{209E2EFA-BC47-58AD-E5FB-D1F4C08CECDA}"/>
              </a:ext>
            </a:extLst>
          </p:cNvPr>
          <p:cNvSpPr>
            <a:spLocks noGrp="1"/>
          </p:cNvSpPr>
          <p:nvPr>
            <p:ph idx="1"/>
          </p:nvPr>
        </p:nvSpPr>
        <p:spPr/>
        <p:txBody>
          <a:bodyPr>
            <a:normAutofit fontScale="92500" lnSpcReduction="10000"/>
          </a:bodyPr>
          <a:lstStyle/>
          <a:p>
            <a:r>
              <a:rPr lang="de-DE" dirty="0"/>
              <a:t>Passwortschutz: </a:t>
            </a:r>
            <a:r>
              <a:rPr lang="de-DE" dirty="0">
                <a:sym typeface="Wingdings" panose="05000000000000000000" pitchFamily="2" charset="2"/>
              </a:rPr>
              <a:t>Datei  Informationen  Dokument schützen (kleines Dreieck)  Mit Kennwort verschlüsseln</a:t>
            </a:r>
          </a:p>
          <a:p>
            <a:r>
              <a:rPr lang="de-DE" dirty="0">
                <a:sym typeface="Wingdings" panose="05000000000000000000" pitchFamily="2" charset="2"/>
              </a:rPr>
              <a:t>Schutz aufheben: Datei  Informationen  Dokument schützen (kleines Dreieck)  Mit Kennwort verschlüsseln – Kennwort löschen</a:t>
            </a:r>
          </a:p>
          <a:p>
            <a:r>
              <a:rPr lang="de-DE" dirty="0">
                <a:sym typeface="Wingdings" panose="05000000000000000000" pitchFamily="2" charset="2"/>
              </a:rPr>
              <a:t>Bearbeitung einschränken </a:t>
            </a:r>
            <a:r>
              <a:rPr lang="de-DE" dirty="0"/>
              <a:t>: </a:t>
            </a:r>
            <a:r>
              <a:rPr lang="de-DE" dirty="0">
                <a:sym typeface="Wingdings" panose="05000000000000000000" pitchFamily="2" charset="2"/>
              </a:rPr>
              <a:t>Datei  Informationen  Dokument schützen (kleines Dreieck)  Bearbeitung einschränken</a:t>
            </a:r>
          </a:p>
          <a:p>
            <a:r>
              <a:rPr lang="de-DE" dirty="0">
                <a:sym typeface="Wingdings" panose="05000000000000000000" pitchFamily="2" charset="2"/>
              </a:rPr>
              <a:t>Vorgehen ist für Word, Excel und PowerPoint analog (variiert leicht im Naming und den Optionen – abhängig vom Programm und seinen Funktionen)</a:t>
            </a:r>
          </a:p>
          <a:p>
            <a:endParaRPr lang="de-DE" dirty="0">
              <a:sym typeface="Wingdings" panose="05000000000000000000" pitchFamily="2" charset="2"/>
            </a:endParaRPr>
          </a:p>
        </p:txBody>
      </p:sp>
    </p:spTree>
    <p:extLst>
      <p:ext uri="{BB962C8B-B14F-4D97-AF65-F5344CB8AC3E}">
        <p14:creationId xmlns:p14="http://schemas.microsoft.com/office/powerpoint/2010/main" val="313854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B97A12-EA50-815E-2104-5DF467F281D5}"/>
              </a:ext>
            </a:extLst>
          </p:cNvPr>
          <p:cNvSpPr>
            <a:spLocks noGrp="1"/>
          </p:cNvSpPr>
          <p:nvPr>
            <p:ph type="title"/>
          </p:nvPr>
        </p:nvSpPr>
        <p:spPr/>
        <p:txBody>
          <a:bodyPr/>
          <a:lstStyle/>
          <a:p>
            <a:r>
              <a:rPr lang="de-DE" dirty="0"/>
              <a:t>Umgang mit Dateien</a:t>
            </a:r>
          </a:p>
        </p:txBody>
      </p:sp>
      <p:sp>
        <p:nvSpPr>
          <p:cNvPr id="3" name="Inhaltsplatzhalter 2">
            <a:extLst>
              <a:ext uri="{FF2B5EF4-FFF2-40B4-BE49-F238E27FC236}">
                <a16:creationId xmlns:a16="http://schemas.microsoft.com/office/drawing/2014/main" id="{F0798103-EA11-2AA8-4860-9475258C3410}"/>
              </a:ext>
            </a:extLst>
          </p:cNvPr>
          <p:cNvSpPr>
            <a:spLocks noGrp="1"/>
          </p:cNvSpPr>
          <p:nvPr>
            <p:ph idx="1"/>
          </p:nvPr>
        </p:nvSpPr>
        <p:spPr/>
        <p:txBody>
          <a:bodyPr/>
          <a:lstStyle/>
          <a:p>
            <a:r>
              <a:rPr lang="de-DE" sz="2400" dirty="0">
                <a:effectLst/>
                <a:latin typeface="Calibri" panose="020F0502020204030204" pitchFamily="34" charset="0"/>
                <a:ea typeface="Calibri" panose="020F0502020204030204" pitchFamily="34" charset="0"/>
              </a:rPr>
              <a:t>PDF-Dateien mit einem Passwort sichern</a:t>
            </a:r>
          </a:p>
          <a:p>
            <a:r>
              <a:rPr lang="de-DE" sz="2400" dirty="0">
                <a:effectLst/>
                <a:latin typeface="Calibri" panose="020F0502020204030204" pitchFamily="34" charset="0"/>
                <a:ea typeface="Calibri" panose="020F0502020204030204" pitchFamily="34" charset="0"/>
              </a:rPr>
              <a:t>mehre Dateien zusammenfassen und mit einem Passwort sichern</a:t>
            </a:r>
            <a:endParaRPr lang="de-DE" dirty="0"/>
          </a:p>
        </p:txBody>
      </p:sp>
    </p:spTree>
    <p:extLst>
      <p:ext uri="{BB962C8B-B14F-4D97-AF65-F5344CB8AC3E}">
        <p14:creationId xmlns:p14="http://schemas.microsoft.com/office/powerpoint/2010/main" val="868645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B97A12-EA50-815E-2104-5DF467F281D5}"/>
              </a:ext>
            </a:extLst>
          </p:cNvPr>
          <p:cNvSpPr>
            <a:spLocks noGrp="1"/>
          </p:cNvSpPr>
          <p:nvPr>
            <p:ph type="title"/>
          </p:nvPr>
        </p:nvSpPr>
        <p:spPr/>
        <p:txBody>
          <a:bodyPr/>
          <a:lstStyle/>
          <a:p>
            <a:r>
              <a:rPr lang="de-DE" dirty="0"/>
              <a:t>Umgang mit Dateien</a:t>
            </a:r>
          </a:p>
        </p:txBody>
      </p:sp>
      <p:sp>
        <p:nvSpPr>
          <p:cNvPr id="3" name="Inhaltsplatzhalter 2">
            <a:extLst>
              <a:ext uri="{FF2B5EF4-FFF2-40B4-BE49-F238E27FC236}">
                <a16:creationId xmlns:a16="http://schemas.microsoft.com/office/drawing/2014/main" id="{F0798103-EA11-2AA8-4860-9475258C3410}"/>
              </a:ext>
            </a:extLst>
          </p:cNvPr>
          <p:cNvSpPr>
            <a:spLocks noGrp="1"/>
          </p:cNvSpPr>
          <p:nvPr>
            <p:ph idx="1"/>
          </p:nvPr>
        </p:nvSpPr>
        <p:spPr/>
        <p:txBody>
          <a:bodyPr>
            <a:normAutofit fontScale="85000" lnSpcReduction="10000"/>
          </a:bodyPr>
          <a:lstStyle/>
          <a:p>
            <a:r>
              <a:rPr lang="de-DE" sz="2400" dirty="0">
                <a:effectLst/>
                <a:latin typeface="Calibri" panose="020F0502020204030204" pitchFamily="34" charset="0"/>
                <a:ea typeface="Calibri" panose="020F0502020204030204" pitchFamily="34" charset="0"/>
              </a:rPr>
              <a:t>PDF-Dateien mit einem Passwort sichern (PDF </a:t>
            </a:r>
            <a:r>
              <a:rPr lang="de-DE" sz="2400" dirty="0" err="1">
                <a:effectLst/>
                <a:latin typeface="Calibri" panose="020F0502020204030204" pitchFamily="34" charset="0"/>
                <a:ea typeface="Calibri" panose="020F0502020204030204" pitchFamily="34" charset="0"/>
              </a:rPr>
              <a:t>XChange</a:t>
            </a:r>
            <a:r>
              <a:rPr lang="de-DE" sz="2400" dirty="0">
                <a:effectLst/>
                <a:latin typeface="Calibri" panose="020F0502020204030204" pitchFamily="34" charset="0"/>
                <a:ea typeface="Calibri" panose="020F0502020204030204" pitchFamily="34" charset="0"/>
              </a:rPr>
              <a:t>)</a:t>
            </a:r>
          </a:p>
          <a:p>
            <a:pPr lvl="1"/>
            <a:r>
              <a:rPr lang="de-DE" dirty="0">
                <a:effectLst/>
                <a:latin typeface="Calibri" panose="020F0502020204030204" pitchFamily="34" charset="0"/>
                <a:ea typeface="Calibri" panose="020F0502020204030204" pitchFamily="34" charset="0"/>
              </a:rPr>
              <a:t>Tab Schützen </a:t>
            </a:r>
            <a:r>
              <a:rPr lang="de-DE" dirty="0">
                <a:effectLst/>
                <a:latin typeface="Calibri" panose="020F0502020204030204" pitchFamily="34" charset="0"/>
                <a:ea typeface="Calibri" panose="020F0502020204030204" pitchFamily="34" charset="0"/>
                <a:sym typeface="Wingdings" panose="05000000000000000000" pitchFamily="2" charset="2"/>
              </a:rPr>
              <a:t> Sicherheitseinstellungen (relativ weit rechts)</a:t>
            </a:r>
          </a:p>
          <a:p>
            <a:pPr lvl="1"/>
            <a:r>
              <a:rPr lang="de-DE" dirty="0">
                <a:latin typeface="Calibri" panose="020F0502020204030204" pitchFamily="34" charset="0"/>
                <a:ea typeface="Calibri" panose="020F0502020204030204" pitchFamily="34" charset="0"/>
                <a:sym typeface="Wingdings" panose="05000000000000000000" pitchFamily="2" charset="2"/>
              </a:rPr>
              <a:t>Im Dialog – Sicherheit (vorausgewählt)  Schutz durch Kennwort</a:t>
            </a:r>
          </a:p>
          <a:p>
            <a:pPr lvl="1"/>
            <a:r>
              <a:rPr lang="de-DE" dirty="0">
                <a:effectLst/>
                <a:latin typeface="Calibri" panose="020F0502020204030204" pitchFamily="34" charset="0"/>
                <a:ea typeface="Calibri" panose="020F0502020204030204" pitchFamily="34" charset="0"/>
              </a:rPr>
              <a:t>Dokument Speichern zum Anwenden!</a:t>
            </a:r>
          </a:p>
          <a:p>
            <a:pPr lvl="1"/>
            <a:r>
              <a:rPr lang="de-DE" dirty="0">
                <a:effectLst/>
                <a:latin typeface="Calibri" panose="020F0502020204030204" pitchFamily="34" charset="0"/>
                <a:ea typeface="Calibri" panose="020F0502020204030204" pitchFamily="34" charset="0"/>
              </a:rPr>
              <a:t>Schutz entfernen </a:t>
            </a:r>
            <a:r>
              <a:rPr lang="de-DE" dirty="0">
                <a:effectLst/>
                <a:latin typeface="Calibri" panose="020F0502020204030204" pitchFamily="34" charset="0"/>
                <a:ea typeface="Calibri" panose="020F0502020204030204" pitchFamily="34" charset="0"/>
                <a:sym typeface="Wingdings" panose="05000000000000000000" pitchFamily="2" charset="2"/>
              </a:rPr>
              <a:t> analog</a:t>
            </a:r>
            <a:endParaRPr lang="de-DE" dirty="0">
              <a:effectLst/>
              <a:latin typeface="Calibri" panose="020F0502020204030204" pitchFamily="34" charset="0"/>
              <a:ea typeface="Calibri" panose="020F0502020204030204" pitchFamily="34" charset="0"/>
            </a:endParaRPr>
          </a:p>
          <a:p>
            <a:r>
              <a:rPr lang="de-DE" sz="2400" dirty="0">
                <a:effectLst/>
                <a:latin typeface="Calibri" panose="020F0502020204030204" pitchFamily="34" charset="0"/>
                <a:ea typeface="Calibri" panose="020F0502020204030204" pitchFamily="34" charset="0"/>
              </a:rPr>
              <a:t>mehre Dateien zusammenfassen und mit einem Passwort sichern (7-Zip Explorer)</a:t>
            </a:r>
          </a:p>
          <a:p>
            <a:pPr lvl="1"/>
            <a:r>
              <a:rPr lang="de-DE" dirty="0">
                <a:latin typeface="Calibri" panose="020F0502020204030204" pitchFamily="34" charset="0"/>
              </a:rPr>
              <a:t>7-Zip </a:t>
            </a:r>
            <a:r>
              <a:rPr lang="de-DE" dirty="0">
                <a:latin typeface="Calibri" panose="020F0502020204030204" pitchFamily="34" charset="0"/>
                <a:sym typeface="Wingdings" panose="05000000000000000000" pitchFamily="2" charset="2"/>
              </a:rPr>
              <a:t> Dateien zu einem Archiv hinzufügen  (unten rechts) Verschlüsselung – Passwort setzen</a:t>
            </a:r>
          </a:p>
          <a:p>
            <a:pPr lvl="1"/>
            <a:r>
              <a:rPr lang="de-DE" dirty="0">
                <a:latin typeface="Calibri" panose="020F0502020204030204" pitchFamily="34" charset="0"/>
                <a:sym typeface="Wingdings" panose="05000000000000000000" pitchFamily="2" charset="2"/>
              </a:rPr>
              <a:t>Achtung! – Passwort verhindert Entpacken der Dateien – Dateinamen können dem Archiv entnommen werden!</a:t>
            </a:r>
            <a:endParaRPr lang="de-DE" dirty="0"/>
          </a:p>
        </p:txBody>
      </p:sp>
    </p:spTree>
    <p:extLst>
      <p:ext uri="{BB962C8B-B14F-4D97-AF65-F5344CB8AC3E}">
        <p14:creationId xmlns:p14="http://schemas.microsoft.com/office/powerpoint/2010/main" val="3791850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3447CE-4FB7-DC06-FE06-46D3B0FA78D8}"/>
              </a:ext>
            </a:extLst>
          </p:cNvPr>
          <p:cNvSpPr>
            <a:spLocks noGrp="1"/>
          </p:cNvSpPr>
          <p:nvPr>
            <p:ph type="title"/>
          </p:nvPr>
        </p:nvSpPr>
        <p:spPr/>
        <p:txBody>
          <a:bodyPr/>
          <a:lstStyle/>
          <a:p>
            <a:r>
              <a:rPr lang="de-DE" dirty="0"/>
              <a:t>Richtig reagieren bei Datenschutzvorfällen</a:t>
            </a:r>
          </a:p>
        </p:txBody>
      </p:sp>
      <p:sp>
        <p:nvSpPr>
          <p:cNvPr id="3" name="Inhaltsplatzhalter 2">
            <a:extLst>
              <a:ext uri="{FF2B5EF4-FFF2-40B4-BE49-F238E27FC236}">
                <a16:creationId xmlns:a16="http://schemas.microsoft.com/office/drawing/2014/main" id="{604D8889-18F2-3328-9E8B-466B9B3C0A59}"/>
              </a:ext>
            </a:extLst>
          </p:cNvPr>
          <p:cNvSpPr>
            <a:spLocks noGrp="1"/>
          </p:cNvSpPr>
          <p:nvPr>
            <p:ph idx="1"/>
          </p:nvPr>
        </p:nvSpPr>
        <p:spPr/>
        <p:txBody>
          <a:bodyPr>
            <a:normAutofit fontScale="70000" lnSpcReduction="20000"/>
          </a:bodyPr>
          <a:lstStyle/>
          <a:p>
            <a:r>
              <a:rPr lang="de-DE" sz="2400" dirty="0">
                <a:effectLst/>
                <a:latin typeface="Calibri" panose="020F0502020204030204" pitchFamily="34" charset="0"/>
                <a:ea typeface="Calibri" panose="020F0502020204030204" pitchFamily="34" charset="0"/>
              </a:rPr>
              <a:t>Im Zweifel </a:t>
            </a:r>
            <a:r>
              <a:rPr lang="de-DE" sz="2400" dirty="0">
                <a:effectLst/>
                <a:latin typeface="Calibri" panose="020F0502020204030204" pitchFamily="34" charset="0"/>
                <a:ea typeface="Calibri" panose="020F0502020204030204" pitchFamily="34" charset="0"/>
                <a:sym typeface="Wingdings" panose="05000000000000000000" pitchFamily="2" charset="2"/>
              </a:rPr>
              <a:t> melden</a:t>
            </a:r>
          </a:p>
          <a:p>
            <a:r>
              <a:rPr lang="de-DE" dirty="0">
                <a:effectLst/>
                <a:latin typeface="Calibri" panose="020F0502020204030204" pitchFamily="34" charset="0"/>
                <a:ea typeface="Calibri" panose="020F0502020204030204" pitchFamily="34" charset="0"/>
                <a:sym typeface="Wingdings" panose="05000000000000000000" pitchFamily="2" charset="2"/>
              </a:rPr>
              <a:t>Denkregel: Jeder Vorfall, der zu einem regelwidrigen „Abfluss" an personenbezogenen Daten führen könnte und jeder Vorfall, der die Sicherheit unseres IT-Hausnetzes in Mitleidenschaft ziehen könnte, ist ein Meldefall. Wichtig ist, dass auch schon die Möglichkeit eine Meldung nach sich ziehen muss, damit eine geordnete Prüfung unter Einbindung zum Beispiel des IT-Sicherheitsbeauftragten erfolgen kann.</a:t>
            </a:r>
          </a:p>
          <a:p>
            <a:r>
              <a:rPr lang="de-DE" dirty="0">
                <a:effectLst/>
                <a:latin typeface="Calibri" panose="020F0502020204030204" pitchFamily="34" charset="0"/>
                <a:ea typeface="Calibri" panose="020F0502020204030204" pitchFamily="34" charset="0"/>
                <a:sym typeface="Wingdings" panose="05000000000000000000" pitchFamily="2" charset="2"/>
              </a:rPr>
              <a:t>Standardbeispiele für eine (auch nur interne) Meldung:</a:t>
            </a:r>
          </a:p>
          <a:p>
            <a:pPr lvl="1"/>
            <a:r>
              <a:rPr lang="de-DE" dirty="0">
                <a:effectLst/>
                <a:latin typeface="Calibri" panose="020F0502020204030204" pitchFamily="34" charset="0"/>
                <a:ea typeface="Calibri" panose="020F0502020204030204" pitchFamily="34" charset="0"/>
                <a:sym typeface="Wingdings" panose="05000000000000000000" pitchFamily="2" charset="2"/>
              </a:rPr>
              <a:t>Verlust oder Diebstahl von IT-Geräten (auch Telefone)</a:t>
            </a:r>
          </a:p>
          <a:p>
            <a:pPr lvl="1"/>
            <a:r>
              <a:rPr lang="de-DE" dirty="0">
                <a:effectLst/>
                <a:latin typeface="Calibri" panose="020F0502020204030204" pitchFamily="34" charset="0"/>
                <a:ea typeface="Calibri" panose="020F0502020204030204" pitchFamily="34" charset="0"/>
                <a:sym typeface="Wingdings" panose="05000000000000000000" pitchFamily="2" charset="2"/>
              </a:rPr>
              <a:t>Offenbarung von Passworten</a:t>
            </a:r>
          </a:p>
          <a:p>
            <a:pPr lvl="1"/>
            <a:r>
              <a:rPr lang="de-DE" dirty="0">
                <a:effectLst/>
                <a:latin typeface="Calibri" panose="020F0502020204030204" pitchFamily="34" charset="0"/>
                <a:ea typeface="Calibri" panose="020F0502020204030204" pitchFamily="34" charset="0"/>
                <a:sym typeface="Wingdings" panose="05000000000000000000" pitchFamily="2" charset="2"/>
              </a:rPr>
              <a:t>Manipulation an IT-Geräten</a:t>
            </a:r>
          </a:p>
          <a:p>
            <a:pPr lvl="1"/>
            <a:r>
              <a:rPr lang="de-DE" dirty="0">
                <a:effectLst/>
                <a:latin typeface="Calibri" panose="020F0502020204030204" pitchFamily="34" charset="0"/>
                <a:ea typeface="Calibri" panose="020F0502020204030204" pitchFamily="34" charset="0"/>
                <a:sym typeface="Wingdings" panose="05000000000000000000" pitchFamily="2" charset="2"/>
              </a:rPr>
              <a:t>und dann natürlich Hacking, Phishing etc. </a:t>
            </a:r>
          </a:p>
          <a:p>
            <a:r>
              <a:rPr lang="de-DE" sz="2400" dirty="0">
                <a:effectLst/>
                <a:latin typeface="Calibri" panose="020F0502020204030204" pitchFamily="34" charset="0"/>
                <a:ea typeface="Calibri" panose="020F0502020204030204" pitchFamily="34" charset="0"/>
              </a:rPr>
              <a:t>Beachte: prüfen/überlegen ob BCC statt CC bei Verteilern mit vielen Empfängern</a:t>
            </a:r>
            <a:endParaRPr lang="de-DE" dirty="0"/>
          </a:p>
        </p:txBody>
      </p:sp>
    </p:spTree>
    <p:extLst>
      <p:ext uri="{BB962C8B-B14F-4D97-AF65-F5344CB8AC3E}">
        <p14:creationId xmlns:p14="http://schemas.microsoft.com/office/powerpoint/2010/main" val="3293182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3A1E9D-68F6-B8D2-DE91-D5D485125132}"/>
              </a:ext>
            </a:extLst>
          </p:cNvPr>
          <p:cNvSpPr>
            <a:spLocks noGrp="1"/>
          </p:cNvSpPr>
          <p:nvPr>
            <p:ph type="title"/>
          </p:nvPr>
        </p:nvSpPr>
        <p:spPr/>
        <p:txBody>
          <a:bodyPr/>
          <a:lstStyle/>
          <a:p>
            <a:r>
              <a:rPr lang="de-DE" dirty="0"/>
              <a:t>Über mich</a:t>
            </a:r>
          </a:p>
        </p:txBody>
      </p:sp>
      <p:sp>
        <p:nvSpPr>
          <p:cNvPr id="3" name="Inhaltsplatzhalter 2">
            <a:extLst>
              <a:ext uri="{FF2B5EF4-FFF2-40B4-BE49-F238E27FC236}">
                <a16:creationId xmlns:a16="http://schemas.microsoft.com/office/drawing/2014/main" id="{9484B327-6BCA-B1C6-C0CF-F2C818722287}"/>
              </a:ext>
            </a:extLst>
          </p:cNvPr>
          <p:cNvSpPr>
            <a:spLocks noGrp="1"/>
          </p:cNvSpPr>
          <p:nvPr>
            <p:ph idx="1"/>
          </p:nvPr>
        </p:nvSpPr>
        <p:spPr/>
        <p:txBody>
          <a:bodyPr/>
          <a:lstStyle/>
          <a:p>
            <a:r>
              <a:rPr lang="de-DE" dirty="0">
                <a:hlinkClick r:id="rId2"/>
              </a:rPr>
              <a:t>https://www.xing.com/profile/Sandro_Schmidt7</a:t>
            </a:r>
            <a:endParaRPr lang="de-DE" dirty="0"/>
          </a:p>
          <a:p>
            <a:r>
              <a:rPr lang="de-DE" dirty="0">
                <a:hlinkClick r:id="rId3"/>
              </a:rPr>
              <a:t>https://www.linkedin.com/in/sandro-schmidt-b0ba23224/?lipi=urn%3Ali%3Apage%3Ad_flagship3_feed%3BBl6bBrliQTCqovPfAEg2EQ%3D%3D</a:t>
            </a:r>
            <a:endParaRPr lang="de-DE" dirty="0"/>
          </a:p>
          <a:p>
            <a:endParaRPr lang="de-DE" dirty="0"/>
          </a:p>
        </p:txBody>
      </p:sp>
    </p:spTree>
    <p:extLst>
      <p:ext uri="{BB962C8B-B14F-4D97-AF65-F5344CB8AC3E}">
        <p14:creationId xmlns:p14="http://schemas.microsoft.com/office/powerpoint/2010/main" val="1648885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13D621-9097-7149-7F8E-91C8DF017E15}"/>
              </a:ext>
            </a:extLst>
          </p:cNvPr>
          <p:cNvSpPr>
            <a:spLocks noGrp="1"/>
          </p:cNvSpPr>
          <p:nvPr>
            <p:ph type="title"/>
          </p:nvPr>
        </p:nvSpPr>
        <p:spPr/>
        <p:txBody>
          <a:bodyPr/>
          <a:lstStyle/>
          <a:p>
            <a:r>
              <a:rPr lang="de-DE" sz="3600" dirty="0">
                <a:effectLst/>
                <a:latin typeface="Calibri" panose="020F0502020204030204" pitchFamily="34" charset="0"/>
                <a:ea typeface="Calibri" panose="020F0502020204030204" pitchFamily="34" charset="0"/>
              </a:rPr>
              <a:t>Lernziele</a:t>
            </a:r>
            <a:endParaRPr lang="de-DE" dirty="0"/>
          </a:p>
        </p:txBody>
      </p:sp>
      <p:sp>
        <p:nvSpPr>
          <p:cNvPr id="3" name="Inhaltsplatzhalter 2">
            <a:extLst>
              <a:ext uri="{FF2B5EF4-FFF2-40B4-BE49-F238E27FC236}">
                <a16:creationId xmlns:a16="http://schemas.microsoft.com/office/drawing/2014/main" id="{09ACFD2A-5615-46A3-57AB-7C0E4F8A70EF}"/>
              </a:ext>
            </a:extLst>
          </p:cNvPr>
          <p:cNvSpPr>
            <a:spLocks noGrp="1"/>
          </p:cNvSpPr>
          <p:nvPr>
            <p:ph idx="1"/>
          </p:nvPr>
        </p:nvSpPr>
        <p:spPr/>
        <p:txBody>
          <a:bodyPr>
            <a:normAutofit fontScale="92500" lnSpcReduction="20000"/>
          </a:bodyPr>
          <a:lstStyle/>
          <a:p>
            <a:r>
              <a:rPr lang="de-DE" sz="2400" dirty="0">
                <a:effectLst/>
                <a:latin typeface="Calibri" panose="020F0502020204030204" pitchFamily="34" charset="0"/>
                <a:ea typeface="Calibri" panose="020F0502020204030204" pitchFamily="34" charset="0"/>
              </a:rPr>
              <a:t>Einführung</a:t>
            </a:r>
          </a:p>
          <a:p>
            <a:r>
              <a:rPr lang="de-DE" sz="2400" dirty="0" err="1">
                <a:effectLst/>
                <a:latin typeface="Calibri" panose="020F0502020204030204" pitchFamily="34" charset="0"/>
                <a:ea typeface="Calibri" panose="020F0502020204030204" pitchFamily="34" charset="0"/>
              </a:rPr>
              <a:t>Social</a:t>
            </a:r>
            <a:r>
              <a:rPr lang="de-DE" sz="2400" dirty="0">
                <a:effectLst/>
                <a:latin typeface="Calibri" panose="020F0502020204030204" pitchFamily="34" charset="0"/>
                <a:ea typeface="Calibri" panose="020F0502020204030204" pitchFamily="34" charset="0"/>
              </a:rPr>
              <a:t> Engineering verstehen</a:t>
            </a:r>
          </a:p>
          <a:p>
            <a:pPr lvl="1"/>
            <a:r>
              <a:rPr lang="de-DE" dirty="0">
                <a:latin typeface="Calibri" panose="020F0502020204030204" pitchFamily="34" charset="0"/>
                <a:ea typeface="Calibri" panose="020F0502020204030204" pitchFamily="34" charset="0"/>
              </a:rPr>
              <a:t>Was ist das, wie erkenne ich das?</a:t>
            </a:r>
          </a:p>
          <a:p>
            <a:r>
              <a:rPr lang="de-DE" dirty="0" err="1">
                <a:effectLst/>
                <a:latin typeface="Calibri" panose="020F0502020204030204" pitchFamily="34" charset="0"/>
                <a:ea typeface="Calibri" panose="020F0502020204030204" pitchFamily="34" charset="0"/>
              </a:rPr>
              <a:t>Pishing</a:t>
            </a:r>
            <a:r>
              <a:rPr lang="de-DE" dirty="0">
                <a:latin typeface="Calibri" panose="020F0502020204030204" pitchFamily="34" charset="0"/>
                <a:ea typeface="Calibri" panose="020F0502020204030204" pitchFamily="34" charset="0"/>
              </a:rPr>
              <a:t>(Mails) erkennen</a:t>
            </a:r>
          </a:p>
          <a:p>
            <a:r>
              <a:rPr lang="de-DE" sz="2400" dirty="0">
                <a:effectLst/>
                <a:latin typeface="Calibri" panose="020F0502020204030204" pitchFamily="34" charset="0"/>
                <a:ea typeface="Calibri" panose="020F0502020204030204" pitchFamily="34" charset="0"/>
              </a:rPr>
              <a:t>Word- und Excel- Dateien mit einem Passwort schützen</a:t>
            </a:r>
          </a:p>
          <a:p>
            <a:r>
              <a:rPr lang="de-DE" dirty="0">
                <a:latin typeface="Calibri" panose="020F0502020204030204" pitchFamily="34" charset="0"/>
                <a:ea typeface="Calibri" panose="020F0502020204030204" pitchFamily="34" charset="0"/>
              </a:rPr>
              <a:t>Umgang mit Dateien</a:t>
            </a:r>
          </a:p>
          <a:p>
            <a:r>
              <a:rPr lang="de-DE" dirty="0">
                <a:latin typeface="Calibri" panose="020F0502020204030204" pitchFamily="34" charset="0"/>
                <a:ea typeface="Calibri" panose="020F0502020204030204" pitchFamily="34" charset="0"/>
              </a:rPr>
              <a:t>R</a:t>
            </a:r>
            <a:r>
              <a:rPr lang="de-DE" sz="2400" dirty="0">
                <a:effectLst/>
                <a:latin typeface="Calibri" panose="020F0502020204030204" pitchFamily="34" charset="0"/>
                <a:ea typeface="Calibri" panose="020F0502020204030204" pitchFamily="34" charset="0"/>
              </a:rPr>
              <a:t>ichtig reagieren bei Datenschutzvorfällen</a:t>
            </a:r>
            <a:r>
              <a:rPr lang="de-DE" dirty="0">
                <a:effectLst/>
                <a:latin typeface="Calibri" panose="020F0502020204030204" pitchFamily="34" charset="0"/>
                <a:ea typeface="Calibri" panose="020F0502020204030204" pitchFamily="34" charset="0"/>
              </a:rPr>
              <a:t/>
            </a:r>
            <a:br>
              <a:rPr lang="de-DE" dirty="0">
                <a:effectLst/>
                <a:latin typeface="Calibri" panose="020F0502020204030204" pitchFamily="34" charset="0"/>
                <a:ea typeface="Calibri" panose="020F0502020204030204" pitchFamily="34" charset="0"/>
              </a:rPr>
            </a:br>
            <a:endParaRPr lang="de-DE" dirty="0"/>
          </a:p>
        </p:txBody>
      </p:sp>
    </p:spTree>
    <p:extLst>
      <p:ext uri="{BB962C8B-B14F-4D97-AF65-F5344CB8AC3E}">
        <p14:creationId xmlns:p14="http://schemas.microsoft.com/office/powerpoint/2010/main" val="1298797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E08E1D-7FC7-B048-BDA1-5962AD2B826D}"/>
              </a:ext>
            </a:extLst>
          </p:cNvPr>
          <p:cNvSpPr>
            <a:spLocks noGrp="1"/>
          </p:cNvSpPr>
          <p:nvPr>
            <p:ph type="title"/>
          </p:nvPr>
        </p:nvSpPr>
        <p:spPr/>
        <p:txBody>
          <a:bodyPr/>
          <a:lstStyle/>
          <a:p>
            <a:r>
              <a:rPr lang="de-DE" dirty="0"/>
              <a:t>Einführung</a:t>
            </a:r>
          </a:p>
        </p:txBody>
      </p:sp>
      <p:sp>
        <p:nvSpPr>
          <p:cNvPr id="3" name="Inhaltsplatzhalter 2">
            <a:extLst>
              <a:ext uri="{FF2B5EF4-FFF2-40B4-BE49-F238E27FC236}">
                <a16:creationId xmlns:a16="http://schemas.microsoft.com/office/drawing/2014/main" id="{266CEF66-1ABF-21BE-9EC7-06173E27AA63}"/>
              </a:ext>
            </a:extLst>
          </p:cNvPr>
          <p:cNvSpPr>
            <a:spLocks noGrp="1"/>
          </p:cNvSpPr>
          <p:nvPr>
            <p:ph idx="1"/>
          </p:nvPr>
        </p:nvSpPr>
        <p:spPr/>
        <p:txBody>
          <a:bodyPr>
            <a:normAutofit fontScale="85000" lnSpcReduction="20000"/>
          </a:bodyPr>
          <a:lstStyle/>
          <a:p>
            <a:r>
              <a:rPr lang="de-DE" sz="2400" dirty="0">
                <a:effectLst/>
                <a:latin typeface="Calibri" panose="020F0502020204030204" pitchFamily="34" charset="0"/>
                <a:ea typeface="Calibri" panose="020F0502020204030204" pitchFamily="34" charset="0"/>
              </a:rPr>
              <a:t>Arbeitsplatz verlassen</a:t>
            </a:r>
          </a:p>
          <a:p>
            <a:pPr lvl="1"/>
            <a:r>
              <a:rPr lang="de-DE" b="1" dirty="0">
                <a:effectLst/>
                <a:latin typeface="Calibri" panose="020F0502020204030204" pitchFamily="34" charset="0"/>
                <a:ea typeface="Calibri" panose="020F0502020204030204" pitchFamily="34" charset="0"/>
              </a:rPr>
              <a:t>Rechner nicht gesperrt </a:t>
            </a:r>
            <a:r>
              <a:rPr lang="de-DE" b="1" dirty="0">
                <a:latin typeface="Calibri" panose="020F0502020204030204" pitchFamily="34" charset="0"/>
                <a:ea typeface="Calibri" panose="020F0502020204030204" pitchFamily="34" charset="0"/>
                <a:sym typeface="Wingdings" panose="05000000000000000000" pitchFamily="2" charset="2"/>
              </a:rPr>
              <a:t></a:t>
            </a:r>
            <a:r>
              <a:rPr lang="de-DE" b="1" dirty="0">
                <a:effectLst/>
                <a:latin typeface="Calibri" panose="020F0502020204030204" pitchFamily="34" charset="0"/>
                <a:ea typeface="Calibri" panose="020F0502020204030204" pitchFamily="34" charset="0"/>
              </a:rPr>
              <a:t> vergessen Sie den Rest</a:t>
            </a:r>
            <a:endParaRPr lang="de-DE" b="1" dirty="0">
              <a:latin typeface="Calibri" panose="020F0502020204030204" pitchFamily="34" charset="0"/>
              <a:ea typeface="Calibri" panose="020F0502020204030204" pitchFamily="34" charset="0"/>
            </a:endParaRPr>
          </a:p>
          <a:p>
            <a:r>
              <a:rPr lang="de-DE" dirty="0">
                <a:effectLst/>
                <a:latin typeface="Calibri" panose="020F0502020204030204" pitchFamily="34" charset="0"/>
                <a:ea typeface="Calibri" panose="020F0502020204030204" pitchFamily="34" charset="0"/>
              </a:rPr>
              <a:t>Worauf achten bei Passworten?</a:t>
            </a:r>
          </a:p>
          <a:p>
            <a:pPr lvl="1"/>
            <a:r>
              <a:rPr lang="de-DE" dirty="0">
                <a:latin typeface="Calibri" panose="020F0502020204030204" pitchFamily="34" charset="0"/>
              </a:rPr>
              <a:t>Zahlen, Buchstaben, Sonderzeichen, keine Namen/Wörter (bei kurzen Passworten)</a:t>
            </a:r>
          </a:p>
          <a:p>
            <a:pPr lvl="1"/>
            <a:r>
              <a:rPr lang="de-DE" dirty="0">
                <a:latin typeface="Calibri" panose="020F0502020204030204" pitchFamily="34" charset="0"/>
              </a:rPr>
              <a:t>Min. 12 Zeichen, besser 16</a:t>
            </a:r>
          </a:p>
          <a:p>
            <a:pPr lvl="1"/>
            <a:r>
              <a:rPr lang="de-DE" dirty="0">
                <a:latin typeface="Calibri" panose="020F0502020204030204" pitchFamily="34" charset="0"/>
              </a:rPr>
              <a:t>Für jeden Account ein anderes Passwort!!!!!!!!!!!!!!!!!!!!!!!!!!!!!!!!!!!!!!!!!!!!!!!</a:t>
            </a:r>
          </a:p>
          <a:p>
            <a:pPr lvl="1"/>
            <a:r>
              <a:rPr lang="de-DE" dirty="0">
                <a:latin typeface="Calibri" panose="020F0502020204030204" pitchFamily="34" charset="0"/>
              </a:rPr>
              <a:t>Wenn möglich einen zweiten Faktor nutzen – z. B. TTOP Generator</a:t>
            </a:r>
          </a:p>
          <a:p>
            <a:pPr lvl="1"/>
            <a:r>
              <a:rPr lang="de-DE" dirty="0">
                <a:hlinkClick r:id="rId2"/>
              </a:rPr>
              <a:t>https://www.bsi.bund.de/DE/Themen/Verbraucherinnen-und-Verbraucher/Informationen-und-Empfehlungen/Cyber-Sicherheitsempfehlungen/Accountschutz/Sichere-Passwoerter-erstellen/sichere-passwoerter-erstellen_node.html</a:t>
            </a:r>
            <a:endParaRPr lang="de-DE" dirty="0">
              <a:latin typeface="Calibri" panose="020F0502020204030204" pitchFamily="34" charset="0"/>
            </a:endParaRPr>
          </a:p>
        </p:txBody>
      </p:sp>
    </p:spTree>
    <p:extLst>
      <p:ext uri="{BB962C8B-B14F-4D97-AF65-F5344CB8AC3E}">
        <p14:creationId xmlns:p14="http://schemas.microsoft.com/office/powerpoint/2010/main" val="497033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97F791-5FFA-4164-899F-EB52EA72B0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4E28A1A9-FB81-4816-AAEA-C3B43094695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B773AB25-A422-41AA-9737-5E04C1966DE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AF0552B8-DE8C-40DF-B29F-1728E6A1061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4CE08E1D-7FC7-B048-BDA1-5962AD2B826D}"/>
              </a:ext>
            </a:extLst>
          </p:cNvPr>
          <p:cNvSpPr>
            <a:spLocks noGrp="1"/>
          </p:cNvSpPr>
          <p:nvPr>
            <p:ph type="title"/>
          </p:nvPr>
        </p:nvSpPr>
        <p:spPr>
          <a:xfrm>
            <a:off x="855266" y="618518"/>
            <a:ext cx="2851417" cy="1478570"/>
          </a:xfrm>
        </p:spPr>
        <p:txBody>
          <a:bodyPr>
            <a:normAutofit/>
          </a:bodyPr>
          <a:lstStyle/>
          <a:p>
            <a:r>
              <a:rPr lang="de-DE" sz="3200">
                <a:solidFill>
                  <a:srgbClr val="FFFFFF"/>
                </a:solidFill>
              </a:rPr>
              <a:t>Einführung</a:t>
            </a:r>
          </a:p>
        </p:txBody>
      </p:sp>
      <p:sp>
        <p:nvSpPr>
          <p:cNvPr id="3" name="Inhaltsplatzhalter 2">
            <a:extLst>
              <a:ext uri="{FF2B5EF4-FFF2-40B4-BE49-F238E27FC236}">
                <a16:creationId xmlns:a16="http://schemas.microsoft.com/office/drawing/2014/main" id="{266CEF66-1ABF-21BE-9EC7-06173E27AA63}"/>
              </a:ext>
            </a:extLst>
          </p:cNvPr>
          <p:cNvSpPr>
            <a:spLocks noGrp="1"/>
          </p:cNvSpPr>
          <p:nvPr>
            <p:ph idx="1"/>
          </p:nvPr>
        </p:nvSpPr>
        <p:spPr>
          <a:xfrm>
            <a:off x="844620" y="2249487"/>
            <a:ext cx="2862444" cy="3957302"/>
          </a:xfrm>
        </p:spPr>
        <p:txBody>
          <a:bodyPr>
            <a:normAutofit/>
          </a:bodyPr>
          <a:lstStyle/>
          <a:p>
            <a:pPr lvl="1"/>
            <a:r>
              <a:rPr lang="de-DE" sz="1400">
                <a:solidFill>
                  <a:srgbClr val="FFFFFF"/>
                </a:solidFill>
                <a:latin typeface="Calibri" panose="020F0502020204030204" pitchFamily="34" charset="0"/>
              </a:rPr>
              <a:t>Wenn möglich einen zweiten Faktor nutzen – z. B. TTOP Generator</a:t>
            </a:r>
          </a:p>
        </p:txBody>
      </p:sp>
      <p:grpSp>
        <p:nvGrpSpPr>
          <p:cNvPr id="18" name="Group 17">
            <a:extLst>
              <a:ext uri="{FF2B5EF4-FFF2-40B4-BE49-F238E27FC236}">
                <a16:creationId xmlns:a16="http://schemas.microsoft.com/office/drawing/2014/main" id="{6AD0D387-1584-4477-B5F8-52B50D4F220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19" name="Rectangle 5">
              <a:extLst>
                <a:ext uri="{FF2B5EF4-FFF2-40B4-BE49-F238E27FC236}">
                  <a16:creationId xmlns:a16="http://schemas.microsoft.com/office/drawing/2014/main" id="{22C90122-8CF0-4164-B596-168DE41D39A4}"/>
                </a:ext>
                <a:ext uri="{C183D7F6-B498-43B3-948B-1728B52AA6E4}">
                  <adec:decorative xmlns=""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de-DE"/>
            </a:p>
          </p:txBody>
        </p:sp>
        <p:sp>
          <p:nvSpPr>
            <p:cNvPr id="20" name="Freeform 6">
              <a:extLst>
                <a:ext uri="{FF2B5EF4-FFF2-40B4-BE49-F238E27FC236}">
                  <a16:creationId xmlns:a16="http://schemas.microsoft.com/office/drawing/2014/main" id="{E74D534E-37A6-4D27-9C47-0B2F0527838E}"/>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21" name="Freeform 7">
              <a:extLst>
                <a:ext uri="{FF2B5EF4-FFF2-40B4-BE49-F238E27FC236}">
                  <a16:creationId xmlns:a16="http://schemas.microsoft.com/office/drawing/2014/main" id="{1C1C156E-D2E0-468A-9B19-79521D69BF55}"/>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22" name="Freeform 8">
              <a:extLst>
                <a:ext uri="{FF2B5EF4-FFF2-40B4-BE49-F238E27FC236}">
                  <a16:creationId xmlns:a16="http://schemas.microsoft.com/office/drawing/2014/main" id="{14C97F11-4F6C-4DFF-89BC-3AEA5B7FF74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23" name="Freeform 9">
              <a:extLst>
                <a:ext uri="{FF2B5EF4-FFF2-40B4-BE49-F238E27FC236}">
                  <a16:creationId xmlns:a16="http://schemas.microsoft.com/office/drawing/2014/main" id="{773C2106-77CE-42E1-839F-925EAEBB2FF9}"/>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24" name="Freeform 10">
              <a:extLst>
                <a:ext uri="{FF2B5EF4-FFF2-40B4-BE49-F238E27FC236}">
                  <a16:creationId xmlns:a16="http://schemas.microsoft.com/office/drawing/2014/main" id="{E2807D33-BD1F-4B09-8D93-63C06DB3C0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25" name="Freeform 11">
              <a:extLst>
                <a:ext uri="{FF2B5EF4-FFF2-40B4-BE49-F238E27FC236}">
                  <a16:creationId xmlns:a16="http://schemas.microsoft.com/office/drawing/2014/main" id="{84BDF3E8-157B-47D1-AF8E-FE1EFF0612E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26" name="Freeform 12">
              <a:extLst>
                <a:ext uri="{FF2B5EF4-FFF2-40B4-BE49-F238E27FC236}">
                  <a16:creationId xmlns:a16="http://schemas.microsoft.com/office/drawing/2014/main" id="{68B482B5-E0FD-406A-99B2-297DF333546D}"/>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27" name="Freeform 13">
              <a:extLst>
                <a:ext uri="{FF2B5EF4-FFF2-40B4-BE49-F238E27FC236}">
                  <a16:creationId xmlns:a16="http://schemas.microsoft.com/office/drawing/2014/main" id="{B8750F30-12E8-410B-8709-78F1EF3BBE78}"/>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28" name="Freeform 14">
              <a:extLst>
                <a:ext uri="{FF2B5EF4-FFF2-40B4-BE49-F238E27FC236}">
                  <a16:creationId xmlns:a16="http://schemas.microsoft.com/office/drawing/2014/main" id="{DB2D030A-4700-4CC4-A971-F119F8372C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29" name="Freeform 15">
              <a:extLst>
                <a:ext uri="{FF2B5EF4-FFF2-40B4-BE49-F238E27FC236}">
                  <a16:creationId xmlns:a16="http://schemas.microsoft.com/office/drawing/2014/main" id="{B4E516DB-F66E-4E88-8CAA-67153F56189D}"/>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30" name="Line 16">
              <a:extLst>
                <a:ext uri="{FF2B5EF4-FFF2-40B4-BE49-F238E27FC236}">
                  <a16:creationId xmlns:a16="http://schemas.microsoft.com/office/drawing/2014/main" id="{DF749FDD-DD56-4DC9-A379-77E1106981DC}"/>
                </a:ext>
                <a:ext uri="{C183D7F6-B498-43B3-948B-1728B52AA6E4}">
                  <adec:decorative xmlns=""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de-DE"/>
            </a:p>
          </p:txBody>
        </p:sp>
        <p:sp>
          <p:nvSpPr>
            <p:cNvPr id="31" name="Freeform 17">
              <a:extLst>
                <a:ext uri="{FF2B5EF4-FFF2-40B4-BE49-F238E27FC236}">
                  <a16:creationId xmlns:a16="http://schemas.microsoft.com/office/drawing/2014/main" id="{6AD95087-E0AF-45D3-B824-EFFCBBECDEB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32" name="Freeform 18">
              <a:extLst>
                <a:ext uri="{FF2B5EF4-FFF2-40B4-BE49-F238E27FC236}">
                  <a16:creationId xmlns:a16="http://schemas.microsoft.com/office/drawing/2014/main" id="{2D21010F-3DE2-4881-B9D5-3415C4E05D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33" name="Freeform 19">
              <a:extLst>
                <a:ext uri="{FF2B5EF4-FFF2-40B4-BE49-F238E27FC236}">
                  <a16:creationId xmlns:a16="http://schemas.microsoft.com/office/drawing/2014/main" id="{2AFDF4BC-8E99-4A2C-9EF2-4B98A05C2E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34" name="Freeform 20">
              <a:extLst>
                <a:ext uri="{FF2B5EF4-FFF2-40B4-BE49-F238E27FC236}">
                  <a16:creationId xmlns:a16="http://schemas.microsoft.com/office/drawing/2014/main" id="{BB8EAEE8-22EA-4103-A02E-5043474C4BE1}"/>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35" name="Rectangle 21">
              <a:extLst>
                <a:ext uri="{FF2B5EF4-FFF2-40B4-BE49-F238E27FC236}">
                  <a16:creationId xmlns:a16="http://schemas.microsoft.com/office/drawing/2014/main" id="{7148ABD2-E447-429F-B97E-86494051C101}"/>
                </a:ext>
                <a:ext uri="{C183D7F6-B498-43B3-948B-1728B52AA6E4}">
                  <adec:decorative xmlns=""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de-DE"/>
            </a:p>
          </p:txBody>
        </p:sp>
        <p:sp>
          <p:nvSpPr>
            <p:cNvPr id="36" name="Freeform 22">
              <a:extLst>
                <a:ext uri="{FF2B5EF4-FFF2-40B4-BE49-F238E27FC236}">
                  <a16:creationId xmlns:a16="http://schemas.microsoft.com/office/drawing/2014/main" id="{99900F4A-F8CA-456E-9FA0-34572621C09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37" name="Freeform 23">
              <a:extLst>
                <a:ext uri="{FF2B5EF4-FFF2-40B4-BE49-F238E27FC236}">
                  <a16:creationId xmlns:a16="http://schemas.microsoft.com/office/drawing/2014/main" id="{DF5CD0A9-E49B-4968-886B-41C1A66D2329}"/>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38" name="Freeform 24">
              <a:extLst>
                <a:ext uri="{FF2B5EF4-FFF2-40B4-BE49-F238E27FC236}">
                  <a16:creationId xmlns:a16="http://schemas.microsoft.com/office/drawing/2014/main" id="{7E462582-7383-4272-A323-85C9D137C47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39" name="Freeform 25">
              <a:extLst>
                <a:ext uri="{FF2B5EF4-FFF2-40B4-BE49-F238E27FC236}">
                  <a16:creationId xmlns:a16="http://schemas.microsoft.com/office/drawing/2014/main" id="{CB472F67-7C37-4D80-B346-DE30D44B55A0}"/>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40" name="Freeform 26">
              <a:extLst>
                <a:ext uri="{FF2B5EF4-FFF2-40B4-BE49-F238E27FC236}">
                  <a16:creationId xmlns:a16="http://schemas.microsoft.com/office/drawing/2014/main" id="{19A8AE83-358F-4D4E-91C7-F09E35097A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41" name="Freeform 27">
              <a:extLst>
                <a:ext uri="{FF2B5EF4-FFF2-40B4-BE49-F238E27FC236}">
                  <a16:creationId xmlns:a16="http://schemas.microsoft.com/office/drawing/2014/main" id="{C4B79436-9285-45DE-A9FB-B3DD7507380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42" name="Freeform 28">
              <a:extLst>
                <a:ext uri="{FF2B5EF4-FFF2-40B4-BE49-F238E27FC236}">
                  <a16:creationId xmlns:a16="http://schemas.microsoft.com/office/drawing/2014/main" id="{B0BF8BF3-C90A-483A-B61E-13D2C41FBAC5}"/>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43" name="Freeform 29">
              <a:extLst>
                <a:ext uri="{FF2B5EF4-FFF2-40B4-BE49-F238E27FC236}">
                  <a16:creationId xmlns:a16="http://schemas.microsoft.com/office/drawing/2014/main" id="{31011274-F329-444B-9B06-69DD2EC44907}"/>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44" name="Freeform 30">
              <a:extLst>
                <a:ext uri="{FF2B5EF4-FFF2-40B4-BE49-F238E27FC236}">
                  <a16:creationId xmlns:a16="http://schemas.microsoft.com/office/drawing/2014/main" id="{DB8B1D39-5B9A-4B4E-849B-A5821A24600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sp>
          <p:nvSpPr>
            <p:cNvPr id="45" name="Freeform 31">
              <a:extLst>
                <a:ext uri="{FF2B5EF4-FFF2-40B4-BE49-F238E27FC236}">
                  <a16:creationId xmlns:a16="http://schemas.microsoft.com/office/drawing/2014/main" id="{336ECD63-75C2-4A32-A31B-30BB3097240E}"/>
                </a:ext>
                <a:ext uri="{C183D7F6-B498-43B3-948B-1728B52AA6E4}">
                  <adec:decorative xmlns=""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de-DE"/>
            </a:p>
          </p:txBody>
        </p:sp>
      </p:grpSp>
      <p:pic>
        <p:nvPicPr>
          <p:cNvPr id="5" name="Grafik 4">
            <a:extLst>
              <a:ext uri="{FF2B5EF4-FFF2-40B4-BE49-F238E27FC236}">
                <a16:creationId xmlns:a16="http://schemas.microsoft.com/office/drawing/2014/main" id="{4A550094-CC52-EB33-0D80-C2B5712728B8}"/>
              </a:ext>
            </a:extLst>
          </p:cNvPr>
          <p:cNvPicPr>
            <a:picLocks noChangeAspect="1"/>
          </p:cNvPicPr>
          <p:nvPr/>
        </p:nvPicPr>
        <p:blipFill>
          <a:blip r:embed="rId3"/>
          <a:stretch>
            <a:fillRect/>
          </a:stretch>
        </p:blipFill>
        <p:spPr>
          <a:xfrm>
            <a:off x="4711778" y="1133993"/>
            <a:ext cx="6844045" cy="4585510"/>
          </a:xfrm>
          <a:prstGeom prst="rect">
            <a:avLst/>
          </a:prstGeom>
        </p:spPr>
      </p:pic>
      <p:sp>
        <p:nvSpPr>
          <p:cNvPr id="6" name="Textfeld 5">
            <a:extLst>
              <a:ext uri="{FF2B5EF4-FFF2-40B4-BE49-F238E27FC236}">
                <a16:creationId xmlns:a16="http://schemas.microsoft.com/office/drawing/2014/main" id="{5E12A6C3-DB4A-FE8C-D7B3-824C1CA2D9EA}"/>
              </a:ext>
            </a:extLst>
          </p:cNvPr>
          <p:cNvSpPr txBox="1"/>
          <p:nvPr/>
        </p:nvSpPr>
        <p:spPr>
          <a:xfrm>
            <a:off x="4638631" y="5718532"/>
            <a:ext cx="6131102" cy="369332"/>
          </a:xfrm>
          <a:prstGeom prst="rect">
            <a:avLst/>
          </a:prstGeom>
          <a:noFill/>
        </p:spPr>
        <p:txBody>
          <a:bodyPr wrap="none" rtlCol="0">
            <a:spAutoFit/>
          </a:bodyPr>
          <a:lstStyle/>
          <a:p>
            <a:r>
              <a:rPr lang="de-DE" dirty="0">
                <a:hlinkClick r:id="rId4"/>
              </a:rPr>
              <a:t>https://shop.reiner-sct.com/authenticator/reiner-sct-authenticator</a:t>
            </a:r>
            <a:endParaRPr lang="de-DE" dirty="0"/>
          </a:p>
        </p:txBody>
      </p:sp>
    </p:spTree>
    <p:extLst>
      <p:ext uri="{BB962C8B-B14F-4D97-AF65-F5344CB8AC3E}">
        <p14:creationId xmlns:p14="http://schemas.microsoft.com/office/powerpoint/2010/main" val="2153314646"/>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E08E1D-7FC7-B048-BDA1-5962AD2B826D}"/>
              </a:ext>
            </a:extLst>
          </p:cNvPr>
          <p:cNvSpPr>
            <a:spLocks noGrp="1"/>
          </p:cNvSpPr>
          <p:nvPr>
            <p:ph type="title"/>
          </p:nvPr>
        </p:nvSpPr>
        <p:spPr/>
        <p:txBody>
          <a:bodyPr/>
          <a:lstStyle/>
          <a:p>
            <a:r>
              <a:rPr lang="de-DE" dirty="0"/>
              <a:t>Einführung</a:t>
            </a:r>
          </a:p>
        </p:txBody>
      </p:sp>
      <p:sp>
        <p:nvSpPr>
          <p:cNvPr id="3" name="Inhaltsplatzhalter 2">
            <a:extLst>
              <a:ext uri="{FF2B5EF4-FFF2-40B4-BE49-F238E27FC236}">
                <a16:creationId xmlns:a16="http://schemas.microsoft.com/office/drawing/2014/main" id="{266CEF66-1ABF-21BE-9EC7-06173E27AA63}"/>
              </a:ext>
            </a:extLst>
          </p:cNvPr>
          <p:cNvSpPr>
            <a:spLocks noGrp="1"/>
          </p:cNvSpPr>
          <p:nvPr>
            <p:ph idx="1"/>
          </p:nvPr>
        </p:nvSpPr>
        <p:spPr/>
        <p:txBody>
          <a:bodyPr/>
          <a:lstStyle/>
          <a:p>
            <a:r>
              <a:rPr lang="de-DE" u="none" strike="noStrike" dirty="0">
                <a:effectLst/>
                <a:latin typeface="Calibri" panose="020F0502020204030204" pitchFamily="34" charset="0"/>
                <a:ea typeface="Calibri" panose="020F0502020204030204" pitchFamily="34" charset="0"/>
                <a:cs typeface="Calibri" panose="020F0502020204030204" pitchFamily="34" charset="0"/>
              </a:rPr>
              <a:t>„Von den sicheren Dingen das Sicherste ist der Zweifel.“ Bertolt Brecht</a:t>
            </a:r>
          </a:p>
        </p:txBody>
      </p:sp>
    </p:spTree>
    <p:extLst>
      <p:ext uri="{BB962C8B-B14F-4D97-AF65-F5344CB8AC3E}">
        <p14:creationId xmlns:p14="http://schemas.microsoft.com/office/powerpoint/2010/main" val="783203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87474E-7F46-2B8C-BC16-513D1663A204}"/>
              </a:ext>
            </a:extLst>
          </p:cNvPr>
          <p:cNvSpPr>
            <a:spLocks noGrp="1"/>
          </p:cNvSpPr>
          <p:nvPr>
            <p:ph type="title"/>
          </p:nvPr>
        </p:nvSpPr>
        <p:spPr/>
        <p:txBody>
          <a:bodyPr/>
          <a:lstStyle/>
          <a:p>
            <a:r>
              <a:rPr lang="de-DE" dirty="0" err="1"/>
              <a:t>Social</a:t>
            </a:r>
            <a:r>
              <a:rPr lang="de-DE" dirty="0"/>
              <a:t> Engineering</a:t>
            </a:r>
          </a:p>
        </p:txBody>
      </p:sp>
      <p:sp>
        <p:nvSpPr>
          <p:cNvPr id="3" name="Inhaltsplatzhalter 2">
            <a:extLst>
              <a:ext uri="{FF2B5EF4-FFF2-40B4-BE49-F238E27FC236}">
                <a16:creationId xmlns:a16="http://schemas.microsoft.com/office/drawing/2014/main" id="{2E1090A7-1C9A-77C9-8346-EE54F07176B9}"/>
              </a:ext>
            </a:extLst>
          </p:cNvPr>
          <p:cNvSpPr>
            <a:spLocks noGrp="1"/>
          </p:cNvSpPr>
          <p:nvPr>
            <p:ph idx="1"/>
          </p:nvPr>
        </p:nvSpPr>
        <p:spPr/>
        <p:txBody>
          <a:bodyPr/>
          <a:lstStyle/>
          <a:p>
            <a:r>
              <a:rPr lang="de-DE" dirty="0"/>
              <a:t>Zugänge und Passworte „erschleichen“ durch</a:t>
            </a:r>
          </a:p>
          <a:p>
            <a:pPr lvl="1"/>
            <a:r>
              <a:rPr lang="de-DE" dirty="0"/>
              <a:t>das Sammeln persönlicher Informationen</a:t>
            </a:r>
          </a:p>
          <a:p>
            <a:pPr lvl="1"/>
            <a:r>
              <a:rPr lang="de-DE" dirty="0"/>
              <a:t>das Ausnutzen von Gutgläubigkeit</a:t>
            </a:r>
          </a:p>
          <a:p>
            <a:r>
              <a:rPr lang="de-DE" dirty="0"/>
              <a:t>Vorsicht bei: Anrufen, Mails, SMS</a:t>
            </a:r>
          </a:p>
        </p:txBody>
      </p:sp>
    </p:spTree>
    <p:extLst>
      <p:ext uri="{BB962C8B-B14F-4D97-AF65-F5344CB8AC3E}">
        <p14:creationId xmlns:p14="http://schemas.microsoft.com/office/powerpoint/2010/main" val="1759707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01B734-5462-62D3-0BD1-43593E7F9346}"/>
              </a:ext>
            </a:extLst>
          </p:cNvPr>
          <p:cNvSpPr>
            <a:spLocks noGrp="1"/>
          </p:cNvSpPr>
          <p:nvPr>
            <p:ph type="title"/>
          </p:nvPr>
        </p:nvSpPr>
        <p:spPr/>
        <p:txBody>
          <a:bodyPr/>
          <a:lstStyle/>
          <a:p>
            <a:r>
              <a:rPr lang="de-DE" dirty="0" err="1"/>
              <a:t>Pishing</a:t>
            </a:r>
            <a:r>
              <a:rPr lang="de-DE" dirty="0"/>
              <a:t>(Mails) erkennen</a:t>
            </a:r>
          </a:p>
        </p:txBody>
      </p:sp>
      <p:sp>
        <p:nvSpPr>
          <p:cNvPr id="3" name="Inhaltsplatzhalter 2">
            <a:extLst>
              <a:ext uri="{FF2B5EF4-FFF2-40B4-BE49-F238E27FC236}">
                <a16:creationId xmlns:a16="http://schemas.microsoft.com/office/drawing/2014/main" id="{AF8C658B-4B77-AE04-B3DC-493860A9B193}"/>
              </a:ext>
            </a:extLst>
          </p:cNvPr>
          <p:cNvSpPr>
            <a:spLocks noGrp="1"/>
          </p:cNvSpPr>
          <p:nvPr>
            <p:ph idx="1"/>
          </p:nvPr>
        </p:nvSpPr>
        <p:spPr/>
        <p:txBody>
          <a:bodyPr>
            <a:normAutofit/>
          </a:bodyPr>
          <a:lstStyle/>
          <a:p>
            <a:r>
              <a:rPr lang="de-DE" sz="2400" dirty="0">
                <a:effectLst/>
                <a:latin typeface="Calibri" panose="020F0502020204030204" pitchFamily="34" charset="0"/>
                <a:ea typeface="Calibri" panose="020F0502020204030204" pitchFamily="34" charset="0"/>
              </a:rPr>
              <a:t>Wie erkennen? – DEMO</a:t>
            </a:r>
          </a:p>
          <a:p>
            <a:r>
              <a:rPr lang="de-DE" sz="2400" dirty="0">
                <a:effectLst/>
                <a:latin typeface="Calibri" panose="020F0502020204030204" pitchFamily="34" charset="0"/>
                <a:ea typeface="Calibri" panose="020F0502020204030204" pitchFamily="34" charset="0"/>
              </a:rPr>
              <a:t>Immer bessere Formulierung (dank KI)</a:t>
            </a:r>
            <a:endParaRPr lang="de-DE" dirty="0">
              <a:latin typeface="Calibri" panose="020F0502020204030204" pitchFamily="34" charset="0"/>
              <a:ea typeface="Calibri" panose="020F0502020204030204" pitchFamily="34" charset="0"/>
            </a:endParaRPr>
          </a:p>
          <a:p>
            <a:r>
              <a:rPr lang="de-DE" sz="2400" dirty="0">
                <a:effectLst/>
                <a:latin typeface="Calibri" panose="020F0502020204030204" pitchFamily="34" charset="0"/>
                <a:ea typeface="Calibri" panose="020F0502020204030204" pitchFamily="34" charset="0"/>
              </a:rPr>
              <a:t>Bewerbung.exe</a:t>
            </a:r>
          </a:p>
          <a:p>
            <a:pPr lvl="1"/>
            <a:r>
              <a:rPr lang="de-DE" dirty="0">
                <a:latin typeface="Calibri" panose="020F0502020204030204" pitchFamily="34" charset="0"/>
                <a:ea typeface="Calibri" panose="020F0502020204030204" pitchFamily="34" charset="0"/>
              </a:rPr>
              <a:t>Bin ich überhaupt der richtige Adressat?</a:t>
            </a:r>
          </a:p>
          <a:p>
            <a:pPr marL="0" indent="0">
              <a:buNone/>
            </a:pPr>
            <a:r>
              <a:rPr lang="de-DE" dirty="0">
                <a:effectLst/>
                <a:latin typeface="Calibri" panose="020F0502020204030204" pitchFamily="34" charset="0"/>
                <a:ea typeface="Calibri" panose="020F0502020204030204" pitchFamily="34" charset="0"/>
                <a:sym typeface="Wingdings" panose="05000000000000000000" pitchFamily="2" charset="2"/>
              </a:rPr>
              <a:t> Im </a:t>
            </a:r>
            <a:r>
              <a:rPr lang="de-DE" dirty="0">
                <a:latin typeface="Calibri" panose="020F0502020204030204" pitchFamily="34" charset="0"/>
                <a:ea typeface="Calibri" panose="020F0502020204030204" pitchFamily="34" charset="0"/>
                <a:sym typeface="Wingdings" panose="05000000000000000000" pitchFamily="2" charset="2"/>
              </a:rPr>
              <a:t>Z</a:t>
            </a:r>
            <a:r>
              <a:rPr lang="de-DE" dirty="0">
                <a:effectLst/>
                <a:latin typeface="Calibri" panose="020F0502020204030204" pitchFamily="34" charset="0"/>
                <a:ea typeface="Calibri" panose="020F0502020204030204" pitchFamily="34" charset="0"/>
                <a:sym typeface="Wingdings" panose="05000000000000000000" pitchFamily="2" charset="2"/>
              </a:rPr>
              <a:t>weifel löschen/</a:t>
            </a:r>
            <a:r>
              <a:rPr lang="de-DE" dirty="0" err="1">
                <a:effectLst/>
                <a:latin typeface="Calibri" panose="020F0502020204030204" pitchFamily="34" charset="0"/>
                <a:ea typeface="Calibri" panose="020F0502020204030204" pitchFamily="34" charset="0"/>
                <a:sym typeface="Wingdings" panose="05000000000000000000" pitchFamily="2" charset="2"/>
              </a:rPr>
              <a:t>Kolleg:innen</a:t>
            </a:r>
            <a:r>
              <a:rPr lang="de-DE" dirty="0">
                <a:effectLst/>
                <a:latin typeface="Calibri" panose="020F0502020204030204" pitchFamily="34" charset="0"/>
                <a:ea typeface="Calibri" panose="020F0502020204030204" pitchFamily="34" charset="0"/>
                <a:sym typeface="Wingdings" panose="05000000000000000000" pitchFamily="2" charset="2"/>
              </a:rPr>
              <a:t> direkt ansprechen</a:t>
            </a:r>
            <a:r>
              <a:rPr lang="de-DE" dirty="0">
                <a:effectLst/>
                <a:latin typeface="Calibri" panose="020F0502020204030204" pitchFamily="34" charset="0"/>
                <a:ea typeface="Calibri" panose="020F0502020204030204" pitchFamily="34" charset="0"/>
              </a:rPr>
              <a:t/>
            </a:r>
            <a:br>
              <a:rPr lang="de-DE" dirty="0">
                <a:effectLst/>
                <a:latin typeface="Calibri" panose="020F0502020204030204" pitchFamily="34" charset="0"/>
                <a:ea typeface="Calibri" panose="020F0502020204030204" pitchFamily="34" charset="0"/>
              </a:rPr>
            </a:br>
            <a:endParaRPr lang="de-DE" dirty="0"/>
          </a:p>
        </p:txBody>
      </p:sp>
    </p:spTree>
    <p:extLst>
      <p:ext uri="{BB962C8B-B14F-4D97-AF65-F5344CB8AC3E}">
        <p14:creationId xmlns:p14="http://schemas.microsoft.com/office/powerpoint/2010/main" val="1844805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01B734-5462-62D3-0BD1-43593E7F9346}"/>
              </a:ext>
            </a:extLst>
          </p:cNvPr>
          <p:cNvSpPr>
            <a:spLocks noGrp="1"/>
          </p:cNvSpPr>
          <p:nvPr>
            <p:ph type="title"/>
          </p:nvPr>
        </p:nvSpPr>
        <p:spPr/>
        <p:txBody>
          <a:bodyPr/>
          <a:lstStyle/>
          <a:p>
            <a:r>
              <a:rPr lang="de-DE"/>
              <a:t>Pishing(Mails) erkennen</a:t>
            </a:r>
            <a:endParaRPr lang="de-DE" dirty="0"/>
          </a:p>
        </p:txBody>
      </p:sp>
      <p:pic>
        <p:nvPicPr>
          <p:cNvPr id="11" name="Inhaltsplatzhalter 10" descr="Ein Bild, das Text, Schrift, Screenshot enthält.&#10;&#10;Automatisch generierte Beschreibung">
            <a:extLst>
              <a:ext uri="{FF2B5EF4-FFF2-40B4-BE49-F238E27FC236}">
                <a16:creationId xmlns:a16="http://schemas.microsoft.com/office/drawing/2014/main" id="{2195B5DC-60C6-2D1B-E080-EAA5439C791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47744" y="2437209"/>
            <a:ext cx="7986869" cy="1983581"/>
          </a:xfrm>
        </p:spPr>
      </p:pic>
      <p:sp>
        <p:nvSpPr>
          <p:cNvPr id="12" name="Sprechblase: rechteckig mit abgerundeten Ecken 11">
            <a:extLst>
              <a:ext uri="{FF2B5EF4-FFF2-40B4-BE49-F238E27FC236}">
                <a16:creationId xmlns:a16="http://schemas.microsoft.com/office/drawing/2014/main" id="{995185DB-50C4-039A-8A09-2CF6EAD6DA98}"/>
              </a:ext>
            </a:extLst>
          </p:cNvPr>
          <p:cNvSpPr/>
          <p:nvPr/>
        </p:nvSpPr>
        <p:spPr>
          <a:xfrm>
            <a:off x="4368800" y="4760911"/>
            <a:ext cx="5598160" cy="938849"/>
          </a:xfrm>
          <a:prstGeom prst="wedgeRoundRectCallout">
            <a:avLst>
              <a:gd name="adj1" fmla="val -40708"/>
              <a:gd name="adj2" fmla="val -173075"/>
              <a:gd name="adj3" fmla="val 1666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285750" indent="-285750">
              <a:buFont typeface="Arial" panose="020B0604020202020204" pitchFamily="34" charset="0"/>
              <a:buChar char="•"/>
            </a:pPr>
            <a:r>
              <a:rPr lang="de-DE" dirty="0"/>
              <a:t>Name und Absenderadresse stimmen nicht überein</a:t>
            </a:r>
          </a:p>
          <a:p>
            <a:pPr marL="285750" indent="-285750">
              <a:buFont typeface="Arial" panose="020B0604020202020204" pitchFamily="34" charset="0"/>
              <a:buChar char="•"/>
            </a:pPr>
            <a:r>
              <a:rPr lang="de-DE" dirty="0"/>
              <a:t>Die Absenderadresse ist offensichtlich keine offizielle Adresse von PayPal</a:t>
            </a:r>
          </a:p>
        </p:txBody>
      </p:sp>
    </p:spTree>
    <p:extLst>
      <p:ext uri="{BB962C8B-B14F-4D97-AF65-F5344CB8AC3E}">
        <p14:creationId xmlns:p14="http://schemas.microsoft.com/office/powerpoint/2010/main" val="27372222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chaltkreis">
  <a:themeElements>
    <a:clrScheme name="Schaltkreis">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Schaltkreis">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chaltkreis">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TM04033919[[fn=Schaltkreis]]</Template>
  <TotalTime>0</TotalTime>
  <Words>611</Words>
  <Application>Microsoft Office PowerPoint</Application>
  <PresentationFormat>Breitbild</PresentationFormat>
  <Paragraphs>73</Paragraphs>
  <Slides>15</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15</vt:i4>
      </vt:variant>
    </vt:vector>
  </HeadingPairs>
  <TitlesOfParts>
    <vt:vector size="21" baseType="lpstr">
      <vt:lpstr>Arial</vt:lpstr>
      <vt:lpstr>Calibri</vt:lpstr>
      <vt:lpstr>Trebuchet MS</vt:lpstr>
      <vt:lpstr>Tw Cen MT</vt:lpstr>
      <vt:lpstr>Wingdings</vt:lpstr>
      <vt:lpstr>Schaltkreis</vt:lpstr>
      <vt:lpstr>Basiskompetenzen IT-Sicherheit</vt:lpstr>
      <vt:lpstr>Über mich</vt:lpstr>
      <vt:lpstr>Lernziele</vt:lpstr>
      <vt:lpstr>Einführung</vt:lpstr>
      <vt:lpstr>Einführung</vt:lpstr>
      <vt:lpstr>Einführung</vt:lpstr>
      <vt:lpstr>Social Engineering</vt:lpstr>
      <vt:lpstr>Pishing(Mails) erkennen</vt:lpstr>
      <vt:lpstr>Pishing(Mails) erkennen</vt:lpstr>
      <vt:lpstr>Pishing(Mails) erkennen</vt:lpstr>
      <vt:lpstr>Word- und Excel- Dateien mit einem Passwort sichern</vt:lpstr>
      <vt:lpstr>Word- und Excel- Dateien mit einem Passwort sichern</vt:lpstr>
      <vt:lpstr>Umgang mit Dateien</vt:lpstr>
      <vt:lpstr>Umgang mit Dateien</vt:lpstr>
      <vt:lpstr>Richtig reagieren bei Datenschutzvorfällen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Basiskompetenzen IT Sicherheit</dc:title>
  <dc:creator>Sandro Schmidt</dc:creator>
  <cp:lastModifiedBy>Melzer, Katrin - LR</cp:lastModifiedBy>
  <cp:revision>34</cp:revision>
  <dcterms:created xsi:type="dcterms:W3CDTF">2023-09-19T14:02:39Z</dcterms:created>
  <dcterms:modified xsi:type="dcterms:W3CDTF">2024-11-25T13:51:50Z</dcterms:modified>
</cp:coreProperties>
</file>